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Fira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FiraSans-bold.fntdata"/><Relationship Id="rId14" Type="http://schemas.openxmlformats.org/officeDocument/2006/relationships/font" Target="fonts/FiraSans-regular.fntdata"/><Relationship Id="rId17" Type="http://schemas.openxmlformats.org/officeDocument/2006/relationships/font" Target="fonts/FiraSans-boldItalic.fntdata"/><Relationship Id="rId16" Type="http://schemas.openxmlformats.org/officeDocument/2006/relationships/font" Target="fonts/Fira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bb22c95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fbb22c95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bb22c958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bb22c958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36a4ab1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36a4ab1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36a4ab16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36a4ab16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73659c59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73659c5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291ab36f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291ab36f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291ab36f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291ab36f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u2.sharepoint.com/:w:/s/ASCommunicationsCommittee/Een-XW9h0DxAm-dD4L83MMEBl27AnPdgbyNgNZ0ouafHRA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instagram.com/p/CaEEE0YrjKY/" TargetMode="External"/><Relationship Id="rId4" Type="http://schemas.openxmlformats.org/officeDocument/2006/relationships/hyperlink" Target="https://www.instagram.com/p/CaV8hNCFP5i/" TargetMode="External"/><Relationship Id="rId5" Type="http://schemas.openxmlformats.org/officeDocument/2006/relationships/hyperlink" Target="https://as.wwu.edu/publicity/" TargetMode="External"/><Relationship Id="rId6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esignsystem.wwu.edu/associated-students-branding-guide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F8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63808" y="16154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AS Digital Media Guide</a:t>
            </a:r>
            <a:endParaRPr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63800" y="3734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9C9C9"/>
                </a:solidFill>
                <a:latin typeface="Fira Sans"/>
                <a:ea typeface="Fira Sans"/>
                <a:cs typeface="Fira Sans"/>
                <a:sym typeface="Fira Sans"/>
              </a:rPr>
              <a:t>How-to, best practices and more</a:t>
            </a:r>
            <a:endParaRPr>
              <a:solidFill>
                <a:srgbClr val="C9C9C9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32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00" y="611100"/>
            <a:ext cx="8552526" cy="15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Accessibility: Alt Text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Alt text is a brief description of an image (if the image is complex, it requires a full image description)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Fira Sans"/>
              <a:buChar char="●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Include the location of the image description within the alt text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Fira Sans"/>
              <a:buChar char="●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Some cross-posting platforms, such as Buffer, allow you to add alt text easily to any post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Different apps and websites have different ways to add alt text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Instagram</a:t>
            </a: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: Can be found under “Advanced Settings” when making a new post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Facebook</a:t>
            </a: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: Select the photo, then “Edit Photo”, then “Alternative Text”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Twitter</a:t>
            </a: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: Add an image to your tweet, then select “+ALT” in the lower right corner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Accessibility: Image Description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Image descriptions are objective and use the active voice, communicating the same information as the image being described - nothing more, nothing less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Simplicity is key: </a:t>
            </a:r>
            <a:r>
              <a:rPr b="1" lang="en" sz="16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NO </a:t>
            </a: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emojis, opinions, technical terms, foreign expressions or words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Fira Sans"/>
              <a:buChar char="●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Be concise, clear, and consistent (define unfamiliar acronyms, etc)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Fira Sans"/>
              <a:buChar char="●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Must be close to the image. If description can’t be put close to image, link it immediately before or after the image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Fira Sans"/>
              <a:buChar char="●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Link must work and go directly to image description of that one particular image</a:t>
            </a:r>
            <a:endParaRPr sz="16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Fira Sans"/>
              <a:buChar char="○"/>
            </a:pPr>
            <a:r>
              <a:rPr lang="en" sz="16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Must be a way to go back to the original image</a:t>
            </a:r>
            <a:endParaRPr sz="160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How to describe people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These guidelines apply to how we describe people in the copy of our post, the image description and the alt-text.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People in photos:</a:t>
            </a:r>
            <a:endParaRPr b="1" sz="12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       Don’t use gendered language (except any pronouns they list on the media release); use names or titles instead when possible.</a:t>
            </a:r>
            <a:endParaRPr sz="12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o  When it isn’t possible, use generic terms like “student” “people” etc.</a:t>
            </a:r>
            <a:endParaRPr sz="12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       If it’s a group of people, use </a:t>
            </a:r>
            <a:r>
              <a:rPr b="1" lang="en" sz="12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non-gendered language</a:t>
            </a:r>
            <a:r>
              <a:rPr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such as “students”, “people”, “faculty”</a:t>
            </a:r>
            <a:endParaRPr sz="12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o  e.g. do not use “women” “men” “girls” etc.</a:t>
            </a:r>
            <a:endParaRPr sz="12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Talking to the audience:</a:t>
            </a:r>
            <a:endParaRPr b="1" sz="12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       If you want to direct the audience, use non-gendered language like folks or students or other words that describe your </a:t>
            </a:r>
            <a:r>
              <a:rPr b="1" lang="en" sz="12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target audience</a:t>
            </a:r>
            <a:endParaRPr b="1" sz="12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How to describe people cont.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Descriptions in Alt-Text or captions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    </a:t>
            </a:r>
            <a:r>
              <a:rPr i="1"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Don’t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describe their body type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    </a:t>
            </a:r>
            <a:r>
              <a:rPr i="1"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Don’t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describe their gender 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    </a:t>
            </a:r>
            <a:r>
              <a:rPr i="1"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describe their presentation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o   Ex: 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clothes or hair color 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    </a:t>
            </a:r>
            <a:r>
              <a:rPr i="1"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describe the action they’re doing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    </a:t>
            </a:r>
            <a:r>
              <a:rPr i="1"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describe how they’re interacting with the rest of the photo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-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    </a:t>
            </a:r>
            <a:r>
              <a:rPr i="1"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include why they’re relevant (if you know)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o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Ex: are they a student and the post is for midterms? Call them a student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i="1" lang="en" sz="13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b="1" lang="en" sz="13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ask people how they’d like to be described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; When someone’s identity or description is relevant to the content, ask them what titles they would like used. This can be done verbally or through</a:t>
            </a:r>
            <a:r>
              <a:rPr lang="en" sz="1300" u="sng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the media release. </a:t>
            </a:r>
            <a:endParaRPr sz="13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45720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o</a:t>
            </a:r>
            <a:r>
              <a:rPr lang="en" sz="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   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Ex: Are 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they a psychology major? Are they a member of the BSO? Are they a VU Info Desk a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ttendant</a:t>
            </a:r>
            <a:r>
              <a:rPr lang="en" sz="13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? Do they prefer their ethnicity or pronouns be included?</a:t>
            </a:r>
            <a:endParaRPr sz="130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Infographics, Engagement and Accessibility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6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In general, </a:t>
            </a:r>
            <a:r>
              <a:rPr b="1" lang="en" sz="13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avoid infographics</a:t>
            </a: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 and focus on visuals that increase engagement. This is </a:t>
            </a:r>
            <a:r>
              <a:rPr b="1" lang="en" sz="13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more accessible</a:t>
            </a: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 and leads to </a:t>
            </a:r>
            <a:r>
              <a:rPr b="1" lang="en" sz="13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better engagement</a:t>
            </a: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 with your posts! Even better, use a video or a candid photo!</a:t>
            </a:r>
            <a:endParaRPr sz="1300">
              <a:solidFill>
                <a:srgbClr val="434343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When using an infographic…</a:t>
            </a:r>
            <a:endParaRPr sz="1300">
              <a:solidFill>
                <a:srgbClr val="434343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b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use a sans serif font, and only use serif for titles or headlines in a large font size.</a:t>
            </a:r>
            <a:endParaRPr sz="11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Don’t</a:t>
            </a:r>
            <a:r>
              <a:rPr b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use any font size smaller than 10 point.</a:t>
            </a:r>
            <a:endParaRPr sz="11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Do</a:t>
            </a:r>
            <a:r>
              <a:rPr b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put all information in the caption of your post, not on the infographic.</a:t>
            </a:r>
            <a:endParaRPr sz="11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Don’t</a:t>
            </a:r>
            <a:r>
              <a:rPr b="1"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overload your visual with details.</a:t>
            </a:r>
            <a:endParaRPr sz="11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Ex from the Publicity Center: </a:t>
            </a:r>
            <a:r>
              <a:rPr lang="en" sz="1100" u="sng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Sound Block’s</a:t>
            </a: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graphic could have just the title of the event and headliners, with the time and COVID information in the caption. This second post about </a:t>
            </a:r>
            <a:r>
              <a:rPr lang="en" sz="1100" u="sng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Sound Block</a:t>
            </a:r>
            <a:r>
              <a:rPr lang="en" sz="1100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 centers the visual more than the details!</a:t>
            </a:r>
            <a:endParaRPr sz="1100">
              <a:solidFill>
                <a:srgbClr val="434343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The </a:t>
            </a:r>
            <a:r>
              <a:rPr lang="en" sz="1300" u="sng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Publicity Center</a:t>
            </a:r>
            <a:r>
              <a:rPr lang="en" sz="1300">
                <a:solidFill>
                  <a:srgbClr val="434343"/>
                </a:solidFill>
                <a:latin typeface="Fira Sans"/>
                <a:ea typeface="Fira Sans"/>
                <a:cs typeface="Fira Sans"/>
                <a:sym typeface="Fira Sans"/>
              </a:rPr>
              <a:t> is already engaging in some of these practices and will be pushing for these more accessible and engaging visuals. Reach out to them for help on your next post!</a:t>
            </a:r>
            <a:endParaRPr sz="1300">
              <a:solidFill>
                <a:srgbClr val="434343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13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Best Practices - Comments and DMs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0" y="707875"/>
            <a:ext cx="8936100" cy="44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Respond to everything, even if it’s just a like or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emoji.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Answer genuine questions and concerns to the best of your ability.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Address them in a way that is </a:t>
            </a:r>
            <a:r>
              <a:rPr b="1" lang="en" sz="1050">
                <a:solidFill>
                  <a:srgbClr val="003F87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helpful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and </a:t>
            </a:r>
            <a:r>
              <a:rPr b="1" lang="en" sz="1050">
                <a:solidFill>
                  <a:srgbClr val="003F87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empathetic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, thank them, and let them know they were heard and that their feedback was shared with administration (if necessary).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Make your interactions </a:t>
            </a:r>
            <a:r>
              <a:rPr b="1" lang="en" sz="1050">
                <a:solidFill>
                  <a:srgbClr val="003F87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personal/authentic/honest. </a:t>
            </a:r>
            <a:endParaRPr b="1" sz="1050">
              <a:solidFill>
                <a:srgbClr val="003F87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Do not delete comments simply because you disagree with the commenter’s point of view or because the commenter has reacted negatively.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If there are people sharing specific comments that are critical of how Western, a club, organization, or group are handling something, if there are a lot of valid concerns, compile them up and share them with administration so folks are aware of the concerns.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Comments involving harassment or bullying will be addressed to the commenter as a violation of Western’s policies.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Screenshot comments, including the username, before deleting and hiding.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Hide inappropriate comments. Message the user in regards to why they are being blocked/their comment was removed. This could include: 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Fira Sans"/>
              <a:buChar char="●"/>
            </a:pPr>
            <a:r>
              <a:rPr b="1" lang="en" sz="1050">
                <a:solidFill>
                  <a:srgbClr val="000000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Pro</a:t>
            </a:r>
            <a:r>
              <a:rPr b="1" lang="en" sz="1050">
                <a:solidFill>
                  <a:srgbClr val="000000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fan</a:t>
            </a:r>
            <a:r>
              <a:rPr b="1" lang="en" sz="1050">
                <a:solidFill>
                  <a:srgbClr val="000000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ity </a:t>
            </a:r>
            <a:endParaRPr b="1" sz="1050">
              <a:solidFill>
                <a:srgbClr val="000000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Fira Sans"/>
              <a:buChar char="●"/>
            </a:pPr>
            <a:r>
              <a:rPr b="1" lang="en" sz="1050">
                <a:solidFill>
                  <a:srgbClr val="000000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Trolling </a:t>
            </a:r>
            <a:endParaRPr b="1" sz="1050">
              <a:solidFill>
                <a:srgbClr val="000000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Fira Sans"/>
              <a:buChar char="●"/>
            </a:pPr>
            <a:r>
              <a:rPr b="1" lang="en" sz="1050">
                <a:solidFill>
                  <a:srgbClr val="000000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Pointless ranting </a:t>
            </a:r>
            <a:endParaRPr b="1" sz="1050">
              <a:solidFill>
                <a:srgbClr val="000000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Fira Sans"/>
              <a:buChar char="●"/>
            </a:pPr>
            <a:r>
              <a:rPr b="1" lang="en" sz="1050">
                <a:solidFill>
                  <a:srgbClr val="000000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Violent threats </a:t>
            </a:r>
            <a:endParaRPr b="1" sz="1050">
              <a:solidFill>
                <a:srgbClr val="000000"/>
              </a:solidFill>
              <a:highlight>
                <a:srgbClr val="FFFFFF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52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50"/>
              <a:buFont typeface="Fira Sans"/>
              <a:buChar char="●"/>
            </a:pP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 Give each user </a:t>
            </a:r>
            <a:r>
              <a:rPr b="1" lang="en" sz="1050">
                <a:solidFill>
                  <a:srgbClr val="003F87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two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Fira Sans"/>
                <a:ea typeface="Fira Sans"/>
                <a:cs typeface="Fira Sans"/>
                <a:sym typeface="Fira Sans"/>
              </a:rPr>
              <a:t>strikes and block them if they become a repeat offender. </a:t>
            </a:r>
            <a:endParaRPr sz="105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195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3F87"/>
                </a:solidFill>
                <a:latin typeface="Fira Sans"/>
                <a:ea typeface="Fira Sans"/>
                <a:cs typeface="Fira Sans"/>
                <a:sym typeface="Fira Sans"/>
              </a:rPr>
              <a:t>Comments and DMs Cont’d</a:t>
            </a:r>
            <a:endParaRPr>
              <a:solidFill>
                <a:srgbClr val="003F87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0" y="768425"/>
            <a:ext cx="9144000" cy="437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Block accounts that comment/DM spam, no two strikes necessary.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143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Fira Sans"/>
              <a:buAutoNum type="alphaLcPeriod"/>
            </a:pPr>
            <a:r>
              <a:rPr b="1" lang="en" sz="1200">
                <a:solidFill>
                  <a:srgbClr val="434343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Sugar daddy requests </a:t>
            </a:r>
            <a:endParaRPr b="1" sz="1200">
              <a:solidFill>
                <a:srgbClr val="434343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143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Fira Sans"/>
              <a:buAutoNum type="alphaLcPeriod" startAt="2"/>
            </a:pPr>
            <a:r>
              <a:rPr b="1" lang="en" sz="1200">
                <a:solidFill>
                  <a:srgbClr val="434343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Asking for money </a:t>
            </a:r>
            <a:endParaRPr b="1" sz="1200">
              <a:solidFill>
                <a:srgbClr val="434343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Answer questions with sensitive information in DMs.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Respond in a timely manner, </a:t>
            </a:r>
            <a:r>
              <a:rPr b="1" lang="en" sz="1200">
                <a:solidFill>
                  <a:srgbClr val="003F87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1-2 days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. Time sensitive questions should be responded to within </a:t>
            </a:r>
            <a:r>
              <a:rPr b="1" lang="en" sz="1200">
                <a:solidFill>
                  <a:srgbClr val="003F87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a day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, if possible.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Choose a tone and make stylistic choices that fit your AS office branding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143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ct val="100000"/>
              <a:buFont typeface="Fira Sans"/>
              <a:buAutoNum type="alphaLcPeriod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Corresponding emojis that fit your office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714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Fira Sans"/>
              <a:buAutoNum type="romanLcPeriod"/>
            </a:pPr>
            <a:r>
              <a:rPr b="1" lang="en" sz="1200">
                <a:solidFill>
                  <a:srgbClr val="434343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Example: Plant emojis for Outback 🌲</a:t>
            </a:r>
            <a:endParaRPr b="1" sz="1200">
              <a:solidFill>
                <a:srgbClr val="434343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714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Fira Sans"/>
              <a:buAutoNum type="romanLcPeriod" startAt="2"/>
            </a:pPr>
            <a:r>
              <a:rPr b="1" lang="en" sz="1200">
                <a:solidFill>
                  <a:srgbClr val="434343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Example: Mountain emoji for Outdoor Center ⛰️</a:t>
            </a:r>
            <a:endParaRPr b="1" sz="1200">
              <a:solidFill>
                <a:srgbClr val="434343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714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ct val="100000"/>
              <a:buFont typeface="Fira Sans"/>
              <a:buAutoNum type="romanLcPeriod" startAt="3"/>
            </a:pPr>
            <a:r>
              <a:rPr b="1" lang="en" sz="1200">
                <a:solidFill>
                  <a:srgbClr val="434343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Example: Octopus and microphone emojis for ASP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🎤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143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ct val="100000"/>
              <a:buFont typeface="Fira Sans"/>
              <a:buAutoNum type="alphaLcPeriod" startAt="2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Refer to </a:t>
            </a:r>
            <a:r>
              <a:rPr b="1" lang="en" sz="1200" u="sng">
                <a:solidFill>
                  <a:schemeClr val="hlink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  <a:hlinkClick r:id="rId3"/>
              </a:rPr>
              <a:t>AS Branding Guidelines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for more information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Tag any relevant people/accounts you are partnering with.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Avoid jargon, don’t be confusing – use language easily understood by your audience.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Unsend unintended messages.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143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ct val="100000"/>
              <a:buFont typeface="Fira Sans"/>
              <a:buAutoNum type="alphaLcPeriod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If you make a spelling/grammar mistake, resend a corrected message.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When operating on the University's behalf, do not express biased political opinions.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ira Sans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Monitor social media accounts or profiles for which you are responsible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-299085" lvl="0" marL="1143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ct val="100000"/>
              <a:buFont typeface="Fira Sans"/>
              <a:buAutoNum type="alphaLcPeriod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 Delete comments that expose the private data of others, contain commercial solicitations,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7916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Fira Sans"/>
                <a:ea typeface="Fira Sans"/>
                <a:cs typeface="Fira Sans"/>
                <a:sym typeface="Fira Sans"/>
              </a:rPr>
              <a:t>are factually erroneous/libelous, are off-topic, are threatening or abusive, or are obscene. 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0874" y="4347799"/>
            <a:ext cx="861425" cy="6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